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607" r:id="rId3"/>
    <p:sldId id="592" r:id="rId4"/>
    <p:sldId id="539" r:id="rId5"/>
    <p:sldId id="542" r:id="rId6"/>
    <p:sldId id="606" r:id="rId7"/>
    <p:sldId id="444" r:id="rId8"/>
    <p:sldId id="593" r:id="rId9"/>
    <p:sldId id="594" r:id="rId10"/>
    <p:sldId id="595" r:id="rId11"/>
    <p:sldId id="596" r:id="rId12"/>
    <p:sldId id="597" r:id="rId13"/>
    <p:sldId id="598" r:id="rId14"/>
    <p:sldId id="599" r:id="rId15"/>
    <p:sldId id="600" r:id="rId16"/>
    <p:sldId id="608" r:id="rId17"/>
    <p:sldId id="609" r:id="rId18"/>
    <p:sldId id="611" r:id="rId19"/>
    <p:sldId id="612" r:id="rId20"/>
    <p:sldId id="613" r:id="rId21"/>
    <p:sldId id="614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F4E79"/>
    <a:srgbClr val="A9D18E"/>
    <a:srgbClr val="D1D7E1"/>
    <a:srgbClr val="C5E2FF"/>
    <a:srgbClr val="CCCC00"/>
    <a:srgbClr val="C55A11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40" d="100"/>
          <a:sy n="40" d="100"/>
        </p:scale>
        <p:origin x="-1938" y="-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10/05/2015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10/05/2015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10/05/2015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10/05/2015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10/05/2015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10/05/2015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10/05/2015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10/05/2015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10/05/2015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10/05/2015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10/05/2015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10/05/2015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767442" y="797026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Prólogo – a pessoa de Jesus (</a:t>
            </a:r>
            <a:r>
              <a:rPr lang="pt-BR" sz="2800" b="1" dirty="0" smtClean="0">
                <a:solidFill>
                  <a:srgbClr val="C00000"/>
                </a:solidFill>
              </a:rPr>
              <a:t>1.1-18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830037" y="1815193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Bloco de narrativas: Início dos feitos e obras (</a:t>
            </a:r>
            <a:r>
              <a:rPr lang="pt-BR" sz="2800" b="1" dirty="0" smtClean="0">
                <a:solidFill>
                  <a:srgbClr val="C00000"/>
                </a:solidFill>
              </a:rPr>
              <a:t>2.1-4.54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4" name="Retângulo 3"/>
          <p:cNvSpPr/>
          <p:nvPr/>
        </p:nvSpPr>
        <p:spPr>
          <a:xfrm>
            <a:off x="764721" y="1349474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Testemunhos da Superioridade de Cristo  (</a:t>
            </a:r>
            <a:r>
              <a:rPr lang="pt-BR" sz="2800" b="1" dirty="0" smtClean="0">
                <a:solidFill>
                  <a:srgbClr val="C00000"/>
                </a:solidFill>
              </a:rPr>
              <a:t>1.19-52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5" name="Retângulo 3"/>
          <p:cNvSpPr/>
          <p:nvPr/>
        </p:nvSpPr>
        <p:spPr>
          <a:xfrm>
            <a:off x="1085851" y="2487385"/>
            <a:ext cx="80655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1 – Milagre em Caná (</a:t>
            </a:r>
            <a:r>
              <a:rPr lang="pt-BR" sz="2500" dirty="0" smtClean="0">
                <a:solidFill>
                  <a:srgbClr val="C00000"/>
                </a:solidFill>
              </a:rPr>
              <a:t>2.1-12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2 </a:t>
            </a:r>
            <a:r>
              <a:rPr lang="pt-BR" sz="2500" dirty="0"/>
              <a:t>– </a:t>
            </a:r>
            <a:r>
              <a:rPr lang="pt-BR" sz="2500" dirty="0" smtClean="0"/>
              <a:t>Purificação do Templo em Jerusálem (</a:t>
            </a:r>
            <a:r>
              <a:rPr lang="pt-BR" sz="2500" dirty="0" smtClean="0">
                <a:solidFill>
                  <a:srgbClr val="C00000"/>
                </a:solidFill>
              </a:rPr>
              <a:t>2.13-17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3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Indagação dos Judeus sobre sua autoridade (</a:t>
            </a:r>
            <a:r>
              <a:rPr lang="pt-BR" sz="2500" dirty="0" smtClean="0">
                <a:solidFill>
                  <a:srgbClr val="C00000"/>
                </a:solidFill>
              </a:rPr>
              <a:t>2.18-22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4 </a:t>
            </a:r>
            <a:r>
              <a:rPr lang="pt-BR" sz="2500" dirty="0"/>
              <a:t>– </a:t>
            </a:r>
            <a:r>
              <a:rPr lang="pt-BR" sz="2500" dirty="0" smtClean="0"/>
              <a:t>Nota conclusiva do evangelista sobre a fé (</a:t>
            </a:r>
            <a:r>
              <a:rPr lang="pt-BR" sz="2500" dirty="0" smtClean="0">
                <a:solidFill>
                  <a:srgbClr val="C00000"/>
                </a:solidFill>
              </a:rPr>
              <a:t>2.23-25</a:t>
            </a:r>
            <a:r>
              <a:rPr lang="pt-BR" sz="2500" dirty="0" smtClean="0"/>
              <a:t>)</a:t>
            </a:r>
            <a:endParaRPr lang="pt-BR" sz="25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1354" y="2571750"/>
            <a:ext cx="0" cy="15141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2706" y="2963636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</a:rPr>
              <a:t>1º 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79763" y="4118601"/>
            <a:ext cx="5910943" cy="263149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Fé:</a:t>
            </a:r>
            <a:r>
              <a:rPr lang="pt-BR" sz="5500" dirty="0" smtClean="0">
                <a:solidFill>
                  <a:schemeClr val="bg1"/>
                </a:solidFill>
              </a:rPr>
              <a:t>  Questionamento sobre a razão da fé.</a:t>
            </a:r>
            <a:endParaRPr lang="pt-BR" sz="5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3430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6" grpId="0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767442" y="797026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Prólogo – a pessoa de Jesus (</a:t>
            </a:r>
            <a:r>
              <a:rPr lang="pt-BR" sz="2800" b="1" dirty="0" smtClean="0">
                <a:solidFill>
                  <a:srgbClr val="C00000"/>
                </a:solidFill>
              </a:rPr>
              <a:t>1.1-18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830037" y="1815193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Bloco de narrativas: Início dos feitos e obras (</a:t>
            </a:r>
            <a:r>
              <a:rPr lang="pt-BR" sz="2800" b="1" dirty="0" smtClean="0">
                <a:solidFill>
                  <a:srgbClr val="C00000"/>
                </a:solidFill>
              </a:rPr>
              <a:t>2.1-4.54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4" name="Retângulo 3"/>
          <p:cNvSpPr/>
          <p:nvPr/>
        </p:nvSpPr>
        <p:spPr>
          <a:xfrm>
            <a:off x="764721" y="1349474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Testemunhos da Superioridade de Cristo  (</a:t>
            </a:r>
            <a:r>
              <a:rPr lang="pt-BR" sz="2800" b="1" dirty="0" smtClean="0">
                <a:solidFill>
                  <a:srgbClr val="C00000"/>
                </a:solidFill>
              </a:rPr>
              <a:t>1.19-52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5" name="Retângulo 3"/>
          <p:cNvSpPr/>
          <p:nvPr/>
        </p:nvSpPr>
        <p:spPr>
          <a:xfrm>
            <a:off x="1085851" y="2487385"/>
            <a:ext cx="80655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1 – Milagre em Caná (</a:t>
            </a:r>
            <a:r>
              <a:rPr lang="pt-BR" sz="2500" dirty="0" smtClean="0">
                <a:solidFill>
                  <a:srgbClr val="C00000"/>
                </a:solidFill>
              </a:rPr>
              <a:t>2.1-12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2 </a:t>
            </a:r>
            <a:r>
              <a:rPr lang="pt-BR" sz="2500" dirty="0"/>
              <a:t>– </a:t>
            </a:r>
            <a:r>
              <a:rPr lang="pt-BR" sz="2500" dirty="0" smtClean="0"/>
              <a:t>Purificação do Templo em Jerusálem (</a:t>
            </a:r>
            <a:r>
              <a:rPr lang="pt-BR" sz="2500" dirty="0" smtClean="0">
                <a:solidFill>
                  <a:srgbClr val="C00000"/>
                </a:solidFill>
              </a:rPr>
              <a:t>2.13-17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3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Indagação dos Judeus sobre sua autoridade (</a:t>
            </a:r>
            <a:r>
              <a:rPr lang="pt-BR" sz="2500" dirty="0" smtClean="0">
                <a:solidFill>
                  <a:srgbClr val="C00000"/>
                </a:solidFill>
              </a:rPr>
              <a:t>2.18-22</a:t>
            </a:r>
            <a:r>
              <a:rPr lang="pt-BR" sz="2500" dirty="0" smtClean="0"/>
              <a:t>)</a:t>
            </a:r>
          </a:p>
          <a:p>
            <a:r>
              <a:rPr lang="pt-BR" sz="2500" dirty="0" smtClean="0"/>
              <a:t>4 </a:t>
            </a:r>
            <a:r>
              <a:rPr lang="pt-BR" sz="2500" dirty="0"/>
              <a:t>– </a:t>
            </a:r>
            <a:r>
              <a:rPr lang="pt-BR" sz="2500" dirty="0" smtClean="0"/>
              <a:t>Nota conclusiva do evangelista sobre a fé (</a:t>
            </a:r>
            <a:r>
              <a:rPr lang="pt-BR" sz="2500" dirty="0" smtClean="0">
                <a:solidFill>
                  <a:srgbClr val="C00000"/>
                </a:solidFill>
              </a:rPr>
              <a:t>2.23-25</a:t>
            </a:r>
            <a:r>
              <a:rPr lang="pt-BR" sz="2500" dirty="0" smtClean="0"/>
              <a:t>)</a:t>
            </a:r>
            <a:endParaRPr lang="pt-BR" sz="25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1354" y="2571750"/>
            <a:ext cx="0" cy="15141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2706" y="2963636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</a:rPr>
              <a:t>1º 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11" name="TextBox 17"/>
          <p:cNvSpPr txBox="1"/>
          <p:nvPr/>
        </p:nvSpPr>
        <p:spPr>
          <a:xfrm>
            <a:off x="1559805" y="3764846"/>
            <a:ext cx="7591550" cy="309315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Pode levar a uma Fé: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Uma fé que não é salvadora.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Uma fé idólatra.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Uma fé centrada no homem, fé na fé.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>
                <a:solidFill>
                  <a:schemeClr val="bg1"/>
                </a:solidFill>
              </a:rPr>
              <a:t>Uma fé religiosa e de aparência.   </a:t>
            </a:r>
            <a:endParaRPr lang="pt-BR" sz="3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2795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9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</a:t>
            </a:r>
            <a:r>
              <a:rPr lang="pt-BR" sz="2600" b="1" dirty="0" smtClean="0"/>
              <a:t>– Crer porque Ele pode </a:t>
            </a:r>
            <a:r>
              <a:rPr lang="pt-BR" sz="2600" b="1" dirty="0" smtClean="0"/>
              <a:t>resolver problemas (</a:t>
            </a:r>
            <a:r>
              <a:rPr lang="pt-BR" sz="2600" b="1" dirty="0" smtClean="0">
                <a:solidFill>
                  <a:srgbClr val="C00000"/>
                </a:solidFill>
              </a:rPr>
              <a:t>2.1-12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280925" y="2563316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Crer porque Ele pode evitar perseguição (</a:t>
            </a:r>
            <a:r>
              <a:rPr lang="pt-BR" sz="2600" b="1" dirty="0" smtClean="0">
                <a:solidFill>
                  <a:srgbClr val="C00000"/>
                </a:solidFill>
              </a:rPr>
              <a:t>2.13-17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2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</a:t>
            </a: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2.12-17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evitar perseguição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41316" y="1802656"/>
            <a:ext cx="8975073" cy="4016484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nossas expectativas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sobre o Salvador estiverem erradas, desejaremos ver sua glória sem conseguir entender suas obras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46816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1260345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4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V12-13</a:t>
            </a:r>
            <a:r>
              <a:rPr lang="pt-BR" sz="24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Depois disto desceu para Cafarnaum, ele e sua mãe e seus irmãos e seus discípulos e permaneceram ali não muitos </a:t>
            </a:r>
            <a:r>
              <a:rPr lang="pt-BR" sz="24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dias. E 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próximo </a:t>
            </a:r>
            <a:r>
              <a:rPr lang="pt-BR" sz="24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estava 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Páscoa dos Judeus então Jesus desceu para Jerusalém 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6142892"/>
            <a:ext cx="9136049" cy="715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1. JESUS DECIDIU IR PARA JERUSALÉM</a:t>
            </a:r>
            <a:endParaRPr lang="pt-BR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6" name="Picture 2" descr="https://domvob.files.wordpress.com/2011/11/mapa-judei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8"/>
          <a:stretch/>
        </p:blipFill>
        <p:spPr bwMode="auto">
          <a:xfrm>
            <a:off x="1922106" y="1300174"/>
            <a:ext cx="5113176" cy="48427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/>
          <p:cNvSpPr/>
          <p:nvPr/>
        </p:nvSpPr>
        <p:spPr>
          <a:xfrm>
            <a:off x="4009462" y="2166450"/>
            <a:ext cx="938463" cy="661355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/>
          <p:cNvCxnSpPr/>
          <p:nvPr/>
        </p:nvCxnSpPr>
        <p:spPr>
          <a:xfrm flipH="1">
            <a:off x="4009462" y="2827805"/>
            <a:ext cx="321907" cy="107042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ipse 9"/>
          <p:cNvSpPr/>
          <p:nvPr/>
        </p:nvSpPr>
        <p:spPr>
          <a:xfrm>
            <a:off x="3540230" y="3898232"/>
            <a:ext cx="791139" cy="50509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47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V14</a:t>
            </a:r>
            <a:r>
              <a:rPr lang="pt-BR" sz="24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/>
              <a:t>E encontrou no Templo aqueles que vendem bois, ovelhas e pombas e também assentados os  “trocadores de dinheiro”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6142892"/>
            <a:ext cx="9136049" cy="715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2. </a:t>
            </a:r>
            <a:r>
              <a:rPr lang="pt-B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 </a:t>
            </a:r>
            <a:r>
              <a:rPr lang="pt-BR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DESAPROVOU O QUE ESTAVAM FAZENDO NO TEMPLO</a:t>
            </a:r>
            <a:endParaRPr lang="pt-BR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050" name="Picture 2" descr="http://4.bp.blogspot.com/-pzF4-VT5cbQ/U45WjIsSAaI/AAAAAAAAEWY/pfTJbrWodLw/s1600/TEMPLO+DE+HEROD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56214"/>
            <a:ext cx="9136049" cy="518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lipse 10"/>
          <p:cNvSpPr/>
          <p:nvPr/>
        </p:nvSpPr>
        <p:spPr>
          <a:xfrm>
            <a:off x="2406319" y="2719137"/>
            <a:ext cx="4668253" cy="1058779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/>
          <p:cNvSpPr/>
          <p:nvPr/>
        </p:nvSpPr>
        <p:spPr>
          <a:xfrm>
            <a:off x="802108" y="1451810"/>
            <a:ext cx="4668253" cy="1058779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99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V14</a:t>
            </a:r>
            <a:r>
              <a:rPr lang="pt-BR" sz="24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/>
              <a:t>E encontrou no Templo aqueles que vendem bois, ovelhas e pombas e também assentados os  “trocadores de dinheiro”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6142892"/>
            <a:ext cx="9136049" cy="715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2. JESUS DESAPROVOU O QUE ESTAVAM FAZENDO NO TEMPLO</a:t>
            </a:r>
            <a:endParaRPr lang="pt-BR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074" name="Picture 2" descr="http://www.pr.gonet.biz/pix/herod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52" y="870826"/>
            <a:ext cx="9151951" cy="527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lipse 10"/>
          <p:cNvSpPr/>
          <p:nvPr/>
        </p:nvSpPr>
        <p:spPr>
          <a:xfrm>
            <a:off x="5967663" y="2719136"/>
            <a:ext cx="1660358" cy="2478505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1443790" y="2540323"/>
            <a:ext cx="2093494" cy="1933072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4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068195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4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V15-16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fazendo um chicote de cordas expulsou todos do templo não apenas estes, mas também ovelhas e os bois e dos “trocadores de dinheiro” espalhou as moedas e virou as mesas. E aos vendedores de pombas disse: Tirai (levar embora; tirar do chão) estas coisas deste lugar, não façam a casa de meu Pai um empório (lugar de negócio)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6142892"/>
            <a:ext cx="9136049" cy="715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3. </a:t>
            </a:r>
            <a:r>
              <a:rPr lang="pt-B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 </a:t>
            </a:r>
            <a:r>
              <a:rPr lang="pt-BR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RETIROU OS AMBULANTES DO TEMPLO</a:t>
            </a:r>
            <a:endParaRPr lang="pt-BR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98" name="Picture 2" descr="http://1.bp.blogspot.com/-lR2Ku_cM520/TtOPqL2rRoI/AAAAAAAAAHI/5X0FlpNfLqw/s600/Eliseu-Antonio-Gomes_E.A.G._UBE-Blogs_chicote%2Broman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322" y="2109393"/>
            <a:ext cx="3800475" cy="4034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60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068195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4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V15-16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fazendo um chicote de cordas expulsou todos do templo não apenas estes, mas também ovelhas e os bois e dos “trocadores de dinheiro” espalhou as moedas e virou as mesas. E aos vendedores de pombas disse: Tirai (levar embora; tirar do chão) estas coisas deste lugar, não façam a casa de meu Pai um empório (lugar de negócio)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6142892"/>
            <a:ext cx="9136049" cy="715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3. JESUS RETIROU OS AMBULANTES DO TEMPLO</a:t>
            </a:r>
            <a:endParaRPr lang="pt-BR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" name="Picture 2" descr="http://4.bp.blogspot.com/-pzF4-VT5cbQ/U45WjIsSAaI/AAAAAAAAEWY/pfTJbrWodLw/s1600/TEMPLO+DE+HEROD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56214"/>
            <a:ext cx="9136049" cy="518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39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2068195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4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V15-16</a:t>
            </a:r>
            <a:r>
              <a:rPr lang="pt-BR" sz="24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fazendo um chicote de cordas expulsou todos do templo não apenas estes, mas também ovelhas e os bois e dos “trocadores de dinheiro” espalhou as moedas e virou as mesas. E aos vendedores de pombas disse: Tirai (levar embora; tirar do chão) estas coisas deste lugar, não façam a casa de meu Pai um empório (lugar de negócio)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6142892"/>
            <a:ext cx="9136049" cy="715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3. JESUS RETIROU OS AMBULANTES DO </a:t>
            </a:r>
            <a:r>
              <a:rPr lang="pt-BR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TEMPLO</a:t>
            </a:r>
            <a:endParaRPr lang="pt-BR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122" name="Picture 2" descr="http://www.apazdosenhor.org.br/profhenrique/licao5-dns-purificaca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t="11144" r="9000" b="10961"/>
          <a:stretch/>
        </p:blipFill>
        <p:spPr bwMode="auto">
          <a:xfrm>
            <a:off x="1708484" y="2108024"/>
            <a:ext cx="5727032" cy="3998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2"/>
          <p:cNvSpPr/>
          <p:nvPr/>
        </p:nvSpPr>
        <p:spPr>
          <a:xfrm>
            <a:off x="489167" y="5711789"/>
            <a:ext cx="8173616" cy="1146211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28600" indent="-228600" algn="ctr">
              <a:lnSpc>
                <a:spcPct val="107000"/>
              </a:lnSpc>
              <a:spcAft>
                <a:spcPts val="0"/>
              </a:spcAft>
            </a:pPr>
            <a:r>
              <a:rPr lang="pt-BR" sz="3200" b="1" dirty="0" smtClean="0">
                <a:solidFill>
                  <a:srgbClr val="FFFF00"/>
                </a:solidFill>
                <a:latin typeface="Bodoni MT Black" panose="02070A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Onde está escrito na Bíblia que Jesus bateu em alguém?</a:t>
            </a:r>
            <a:endParaRPr lang="pt-BR" sz="2500" b="1" dirty="0">
              <a:solidFill>
                <a:srgbClr val="FFFF00"/>
              </a:solidFill>
              <a:latin typeface="Bodoni MT Black" panose="02070A030806060202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53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39829"/>
            <a:ext cx="9144000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V17</a:t>
            </a:r>
            <a:r>
              <a:rPr lang="pt-BR" sz="24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/>
              <a:t>Os discípulos de Jesus lembraram que estava escrito: O zelo da sua casa me consumirá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6142892"/>
            <a:ext cx="9136049" cy="715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4. IMPACTO DAS AÇÕES DE JESUS NA VIDA DOS DISCÍPULOS</a:t>
            </a:r>
            <a:endParaRPr lang="pt-BR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898634" y="1120823"/>
            <a:ext cx="5461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 smtClean="0"/>
              <a:t>Salmo 69.9</a:t>
            </a:r>
            <a:endParaRPr lang="pt-B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77" y="1269331"/>
            <a:ext cx="211589" cy="211589"/>
          </a:xfrm>
          <a:prstGeom prst="rect">
            <a:avLst/>
          </a:prstGeom>
        </p:spPr>
      </p:pic>
      <p:sp>
        <p:nvSpPr>
          <p:cNvPr id="12" name="TextBox 1"/>
          <p:cNvSpPr txBox="1"/>
          <p:nvPr/>
        </p:nvSpPr>
        <p:spPr>
          <a:xfrm>
            <a:off x="901745" y="1627782"/>
            <a:ext cx="82343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 smtClean="0"/>
              <a:t>A </a:t>
            </a:r>
            <a:r>
              <a:rPr lang="pt-BR" sz="2800" dirty="0"/>
              <a:t>purificação do Templo era uma forma de testemunhar sua preocupação com a adoração pura. 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89" y="1776290"/>
            <a:ext cx="211589" cy="2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3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-7951" y="6787"/>
            <a:ext cx="9136049" cy="715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 PERGUNTAS SOBRE AS AÇÕES DE JESUS </a:t>
            </a:r>
            <a:endParaRPr lang="pt-BR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898634" y="880193"/>
            <a:ext cx="8237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>
                <a:solidFill>
                  <a:srgbClr val="C00000"/>
                </a:solidFill>
                <a:latin typeface="Bodoni MT Black" panose="02070A03080606020203" pitchFamily="18" charset="0"/>
              </a:rPr>
              <a:t>Qual era a expectativa que existia em torno da ida de Jesus para Jerusalém?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00" y="1124953"/>
            <a:ext cx="439152" cy="43915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898633" y="1895709"/>
            <a:ext cx="8021431" cy="3347840"/>
          </a:xfrm>
          <a:prstGeom prst="rect">
            <a:avLst/>
          </a:prstGeom>
          <a:solidFill>
            <a:srgbClr val="FFFFFF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marL="0" lvl="1" algn="just">
              <a:lnSpc>
                <a:spcPct val="150000"/>
              </a:lnSpc>
              <a:spcAft>
                <a:spcPts val="0"/>
              </a:spcAft>
              <a:buFont typeface="Courier New"/>
              <a:buChar char="o"/>
            </a:pPr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Ele foi reconhecido como: Cordeiro de Deus; Messias; Rei de Israel; Filho de Deus: etc.</a:t>
            </a:r>
            <a:endParaRPr lang="pt-BR" sz="24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lvl="1" algn="just">
              <a:lnSpc>
                <a:spcPct val="150000"/>
              </a:lnSpc>
              <a:spcAft>
                <a:spcPts val="0"/>
              </a:spcAft>
              <a:buFont typeface="Courier New"/>
              <a:buChar char="o"/>
            </a:pPr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Ele foi reconhecido em meio à expectativa de um libertador escatológico.</a:t>
            </a:r>
            <a:endParaRPr lang="pt-BR" sz="24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lvl="1" algn="just">
              <a:lnSpc>
                <a:spcPct val="150000"/>
              </a:lnSpc>
              <a:spcAft>
                <a:spcPts val="0"/>
              </a:spcAft>
              <a:buFont typeface="Courier New"/>
              <a:buChar char="o"/>
            </a:pPr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Ou seja, havia uma expectativa de que ele agisse contra o sistema politico e religioso em Jerusalém.</a:t>
            </a:r>
            <a:endParaRPr lang="pt-BR" sz="24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79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5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-7951" y="6787"/>
            <a:ext cx="9136049" cy="715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 PERGUNTAS SOBRE AS AÇÕES DE JESUS </a:t>
            </a:r>
            <a:endParaRPr lang="pt-BR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898634" y="952382"/>
            <a:ext cx="8237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 smtClean="0">
                <a:solidFill>
                  <a:srgbClr val="C00000"/>
                </a:solidFill>
                <a:latin typeface="Bodoni MT Black" panose="02070A03080606020203" pitchFamily="18" charset="0"/>
              </a:rPr>
              <a:t>O </a:t>
            </a:r>
            <a:r>
              <a:rPr lang="pt-BR" sz="2800" dirty="0">
                <a:solidFill>
                  <a:srgbClr val="C00000"/>
                </a:solidFill>
                <a:latin typeface="Bodoni MT Black" panose="02070A03080606020203" pitchFamily="18" charset="0"/>
              </a:rPr>
              <a:t>que Jesus faz para se tornar popular em Jerusalém? 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00" y="1197142"/>
            <a:ext cx="439152" cy="43915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898633" y="2064150"/>
            <a:ext cx="8021431" cy="461665"/>
          </a:xfrm>
          <a:prstGeom prst="rect">
            <a:avLst/>
          </a:prstGeom>
          <a:solidFill>
            <a:srgbClr val="FFFFFF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marL="0" lvl="1" indent="-457200" algn="just">
              <a:spcAft>
                <a:spcPts val="0"/>
              </a:spcAft>
              <a:buFont typeface="Courier New"/>
              <a:buChar char="o"/>
            </a:pPr>
            <a:r>
              <a:rPr lang="pt-B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Pensando em marketing, </a:t>
            </a:r>
            <a:r>
              <a:rPr lang="pt-BR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NADA!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30718" y="2721873"/>
            <a:ext cx="8021431" cy="461665"/>
          </a:xfrm>
          <a:prstGeom prst="rect">
            <a:avLst/>
          </a:prstGeom>
          <a:solidFill>
            <a:srgbClr val="FFFFFF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marL="0" lvl="1" indent="-457200" algn="just">
              <a:spcAft>
                <a:spcPts val="0"/>
              </a:spcAft>
              <a:buFont typeface="Courier New"/>
              <a:buChar char="o"/>
            </a:pPr>
            <a:r>
              <a:rPr lang="pt-BR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Pensando no que é certo, </a:t>
            </a:r>
            <a:r>
              <a:rPr lang="pt-BR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PURIFICOU O TEMPLO!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13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uiExpand="1" build="p" animBg="1"/>
      <p:bldP spid="7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evitar perseguição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41316" y="1802656"/>
            <a:ext cx="8975073" cy="4016484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nossas expectativas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sobre o Salvador estiverem erradas, desejaremos ver sua glória sem conseguir entender suas obras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4705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-7951" y="6787"/>
            <a:ext cx="9136049" cy="715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ALGUMAS APLICAÇÕES SOBRE AS AÇÕES DE JESUS </a:t>
            </a:r>
            <a:endParaRPr lang="pt-BR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-7951" y="934128"/>
            <a:ext cx="9143999" cy="1384995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lvl="0" indent="-540000">
              <a:spcAft>
                <a:spcPts val="0"/>
              </a:spcAft>
              <a:buFont typeface="Webdings"/>
              <a:buChar char=""/>
            </a:pPr>
            <a:r>
              <a:rPr lang="pt-BR" sz="2800" b="1" dirty="0" smtClean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Times New Roman"/>
              </a:rPr>
              <a:t>Ter 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Times New Roman"/>
              </a:rPr>
              <a:t>fé em Jesus significa estar pronto para fazer o que é certo mesmo quando todo mundo está fazendo de outra maneira.</a:t>
            </a:r>
            <a:endParaRPr lang="pt-BR" sz="2800" b="1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45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z3news.com/w/wp-content/uploads/2015/04/corrie-ten-bo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80" y="414170"/>
            <a:ext cx="5926591" cy="50000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tatianasantos.files.wordpress.com/2012/10/corrie-o-refugio-secreto-portugu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75" y="3459079"/>
            <a:ext cx="2230338" cy="31582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189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-7951" y="6787"/>
            <a:ext cx="9136049" cy="715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ALGUMAS APLICAÇÕES SOBRE AS AÇÕES DE JESUS </a:t>
            </a:r>
            <a:endParaRPr lang="pt-BR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-7951" y="934128"/>
            <a:ext cx="9143999" cy="1384995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lvl="0" indent="-540000">
              <a:spcAft>
                <a:spcPts val="0"/>
              </a:spcAft>
              <a:buFont typeface="Webdings"/>
              <a:buChar char=""/>
            </a:pPr>
            <a:r>
              <a:rPr lang="pt-BR" sz="2800" b="1" dirty="0" smtClean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Times New Roman"/>
              </a:rPr>
              <a:t>Ter 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Times New Roman"/>
              </a:rPr>
              <a:t>fé em Jesus significa estar pronto para fazer o que é certo mesmo quando todo mundo está fazendo de outra maneira.</a:t>
            </a:r>
            <a:endParaRPr lang="pt-BR" sz="2800" b="1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Times New Roman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-7951" y="4037361"/>
            <a:ext cx="9143999" cy="954107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lvl="0" indent="-540000" algn="just">
              <a:spcAft>
                <a:spcPts val="0"/>
              </a:spcAft>
              <a:buFont typeface="Webdings"/>
              <a:buChar char=""/>
            </a:pP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Times New Roman"/>
              </a:rPr>
              <a:t>Sem uma fé genuína em Jesus ninguém terá disposição para sofrer por causa do Evangelho.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" y="5238184"/>
            <a:ext cx="9143999" cy="954107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lvl="0" indent="-540000" algn="just">
              <a:spcAft>
                <a:spcPts val="0"/>
              </a:spcAft>
              <a:buFont typeface="Webdings"/>
              <a:buChar char=""/>
            </a:pPr>
            <a:r>
              <a:rPr lang="pt-BR" sz="2800" b="1" dirty="0" smtClean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Times New Roman"/>
              </a:rPr>
              <a:t>Se 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Times New Roman"/>
              </a:rPr>
              <a:t>você precisa pecar para defender a verdade, então você está errado!</a:t>
            </a:r>
            <a:endParaRPr lang="pt-BR" sz="2800" b="1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Times New Roman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" y="2512667"/>
            <a:ext cx="9143999" cy="1384995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lvl="0" indent="-540000">
              <a:spcAft>
                <a:spcPts val="0"/>
              </a:spcAft>
              <a:buFont typeface="Webdings"/>
              <a:buChar char=""/>
            </a:pP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Times New Roman"/>
              </a:rPr>
              <a:t>A segurança oferecida por Jesus não elimina a possibilidade de perseguição quando defendemos a verdade</a:t>
            </a:r>
          </a:p>
        </p:txBody>
      </p:sp>
    </p:spTree>
    <p:extLst>
      <p:ext uri="{BB962C8B-B14F-4D97-AF65-F5344CB8AC3E}">
        <p14:creationId xmlns:p14="http://schemas.microsoft.com/office/powerpoint/2010/main" val="3204911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-7951" y="6787"/>
            <a:ext cx="9136049" cy="7151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ALGUMAS APLICAÇÕES SOBRE AS AÇÕES DE JESUS </a:t>
            </a:r>
            <a:endParaRPr lang="pt-BR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-7951" y="934128"/>
            <a:ext cx="9143999" cy="267765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spcAft>
                <a:spcPts val="0"/>
              </a:spcAft>
            </a:pPr>
            <a:r>
              <a:rPr lang="pt-BR" sz="2800" b="1" u="sng" dirty="0" smtClean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Times New Roman"/>
              </a:rPr>
              <a:t>2Tm 2.24-25</a:t>
            </a:r>
          </a:p>
          <a:p>
            <a:pPr lvl="0">
              <a:spcAft>
                <a:spcPts val="0"/>
              </a:spcAft>
            </a:pPr>
            <a:r>
              <a:rPr lang="pt-BR" sz="2800" b="1" dirty="0" smtClean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Times New Roman"/>
              </a:rPr>
              <a:t>“...e ao servo do Senhor não convém contender, mas sim ser brando para com todos, apto para ensinar, paciente;</a:t>
            </a:r>
          </a:p>
          <a:p>
            <a:pPr lvl="0"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Times New Roman"/>
              </a:rPr>
              <a:t>c</a:t>
            </a:r>
            <a:r>
              <a:rPr lang="pt-BR" sz="2800" b="1" smtClean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Times New Roman"/>
              </a:rPr>
              <a:t>orrigindo </a:t>
            </a:r>
            <a:r>
              <a:rPr lang="pt-BR" sz="2800" b="1" dirty="0" smtClean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Times New Roman"/>
              </a:rPr>
              <a:t>com </a:t>
            </a:r>
            <a:r>
              <a:rPr lang="pt-BR" sz="2800" b="1" dirty="0" smtClean="0">
                <a:solidFill>
                  <a:srgbClr val="FFC000"/>
                </a:solidFill>
                <a:latin typeface="Bell MT" panose="02020503060305020303" pitchFamily="18" charset="0"/>
                <a:ea typeface="Calibri"/>
                <a:cs typeface="Times New Roman"/>
              </a:rPr>
              <a:t>MANSIDÃO </a:t>
            </a:r>
            <a:r>
              <a:rPr lang="pt-BR" sz="2800" b="1" dirty="0" smtClean="0">
                <a:solidFill>
                  <a:schemeClr val="bg1"/>
                </a:solidFill>
                <a:latin typeface="Bell MT" panose="02020503060305020303" pitchFamily="18" charset="0"/>
                <a:ea typeface="Calibri"/>
                <a:cs typeface="Times New Roman"/>
              </a:rPr>
              <a:t>os que resistem, na esperança de que Deus lhes conceda o arrependimento para conhecerem plenamente a verdade,</a:t>
            </a:r>
            <a:endParaRPr lang="pt-BR" sz="2800" b="1" dirty="0">
              <a:solidFill>
                <a:schemeClr val="bg1"/>
              </a:solidFill>
              <a:latin typeface="Bell MT" panose="02020503060305020303" pitchFamily="18" charset="0"/>
              <a:ea typeface="Calibri"/>
              <a:cs typeface="Times New Roman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" y="5238184"/>
            <a:ext cx="9143999" cy="954107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lvl="0" indent="-540000" algn="just">
              <a:spcAft>
                <a:spcPts val="0"/>
              </a:spcAft>
              <a:buFont typeface="Webdings"/>
              <a:buChar char=""/>
            </a:pPr>
            <a:r>
              <a:rPr lang="pt-BR" sz="2800" b="1" dirty="0" smtClean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Times New Roman"/>
              </a:rPr>
              <a:t>Se </a:t>
            </a:r>
            <a:r>
              <a:rPr lang="pt-BR" sz="2800" b="1" dirty="0">
                <a:solidFill>
                  <a:srgbClr val="002060"/>
                </a:solidFill>
                <a:latin typeface="Bell MT" panose="02020503060305020303" pitchFamily="18" charset="0"/>
                <a:ea typeface="Calibri"/>
                <a:cs typeface="Times New Roman"/>
              </a:rPr>
              <a:t>você precisa pecar para defender a verdade, então você está errado!</a:t>
            </a:r>
            <a:endParaRPr lang="pt-BR" sz="2800" b="1" dirty="0">
              <a:solidFill>
                <a:srgbClr val="002060"/>
              </a:solidFill>
              <a:latin typeface="Bell MT" panose="02020503060305020303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1343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11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24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creia em Jesus somente porque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pode evitar perseguição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41316" y="1802656"/>
            <a:ext cx="8975073" cy="4016484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nossas expectativas </a:t>
            </a:r>
            <a:r>
              <a:rPr lang="pt-BR" sz="4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sobre o Salvador estiverem erradas, desejaremos ver sua glória sem conseguir entender suas obras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06483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2058</TotalTime>
  <Words>1033</Words>
  <Application>Microsoft Office PowerPoint</Application>
  <PresentationFormat>Apresentação na tela (4:3)</PresentationFormat>
  <Paragraphs>94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167</cp:revision>
  <dcterms:created xsi:type="dcterms:W3CDTF">2015-02-28T18:51:08Z</dcterms:created>
  <dcterms:modified xsi:type="dcterms:W3CDTF">2015-05-10T18:56:16Z</dcterms:modified>
</cp:coreProperties>
</file>